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77050" cy="9656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6EB8-B936-4489-8C0C-9F77C5E316F5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715D-66ED-4E07-8CB7-CAE0A6A99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A6EB8-B936-4489-8C0C-9F77C5E316F5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F715D-66ED-4E07-8CB7-CAE0A6A99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0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smtClean="0">
                <a:solidFill>
                  <a:srgbClr val="D66508"/>
                </a:solidFill>
              </a:rPr>
              <a:t>Программы инновационного развития </a:t>
            </a:r>
            <a:r>
              <a:rPr lang="en-US" sz="2000" b="1" smtClean="0">
                <a:solidFill>
                  <a:srgbClr val="D66508"/>
                </a:solidFill>
              </a:rPr>
              <a:t> </a:t>
            </a:r>
            <a:r>
              <a:rPr lang="ru-RU" sz="2000" b="1" smtClean="0">
                <a:solidFill>
                  <a:srgbClr val="D66508"/>
                </a:solidFill>
              </a:rPr>
              <a:t/>
            </a:r>
            <a:br>
              <a:rPr lang="ru-RU" sz="2000" b="1" smtClean="0">
                <a:solidFill>
                  <a:srgbClr val="D66508"/>
                </a:solidFill>
              </a:rPr>
            </a:br>
            <a:r>
              <a:rPr lang="ru-RU" sz="2000" b="1" smtClean="0">
                <a:solidFill>
                  <a:srgbClr val="D66508"/>
                </a:solidFill>
              </a:rPr>
              <a:t>предприятий с государственным  участием</a:t>
            </a:r>
            <a:br>
              <a:rPr lang="ru-RU" sz="2000" b="1" smtClean="0">
                <a:solidFill>
                  <a:srgbClr val="D66508"/>
                </a:solidFill>
              </a:rPr>
            </a:br>
            <a:r>
              <a:rPr lang="ru-RU" sz="2000" b="1" smtClean="0">
                <a:solidFill>
                  <a:srgbClr val="D66508"/>
                </a:solidFill>
              </a:rPr>
              <a:t>как драйвер для развития </a:t>
            </a:r>
            <a:br>
              <a:rPr lang="ru-RU" sz="2000" b="1" smtClean="0">
                <a:solidFill>
                  <a:srgbClr val="D66508"/>
                </a:solidFill>
              </a:rPr>
            </a:br>
            <a:r>
              <a:rPr lang="ru-RU" sz="2000" b="1" smtClean="0">
                <a:solidFill>
                  <a:srgbClr val="D66508"/>
                </a:solidFill>
              </a:rPr>
              <a:t>малых и средних инновационных предприятий </a:t>
            </a:r>
            <a:br>
              <a:rPr lang="ru-RU" sz="2000" b="1" smtClean="0">
                <a:solidFill>
                  <a:srgbClr val="D66508"/>
                </a:solidFill>
              </a:rPr>
            </a:br>
            <a:r>
              <a:rPr lang="ru-RU" sz="2000" b="1" smtClean="0">
                <a:solidFill>
                  <a:srgbClr val="D66508"/>
                </a:solidFill>
              </a:rPr>
              <a:t>в рамках кластерных инициатив</a:t>
            </a:r>
            <a:endParaRPr lang="ru-RU" sz="2000" b="1" dirty="0">
              <a:solidFill>
                <a:srgbClr val="D66508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3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D66508"/>
                </a:solidFill>
              </a:rPr>
              <a:t>Актуальная задача для инновационных кластеров</a:t>
            </a:r>
            <a:endParaRPr lang="ru-RU" dirty="0">
              <a:solidFill>
                <a:srgbClr val="D66508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82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D66508"/>
                </a:solidFill>
              </a:rPr>
              <a:t>Стадии развития инновационной работы на предприятиях</a:t>
            </a:r>
            <a:endParaRPr lang="ru-RU" dirty="0">
              <a:solidFill>
                <a:srgbClr val="D66508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09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D66508"/>
                </a:solidFill>
              </a:rPr>
              <a:t>Сотрудничество между кластерами и госпредпряитиями</a:t>
            </a:r>
            <a:br>
              <a:rPr lang="ru-RU" smtClean="0">
                <a:solidFill>
                  <a:srgbClr val="D66508"/>
                </a:solidFill>
              </a:rPr>
            </a:br>
            <a:r>
              <a:rPr lang="ru-RU" smtClean="0">
                <a:solidFill>
                  <a:srgbClr val="D66508"/>
                </a:solidFill>
              </a:rPr>
              <a:t>взаимовыгодно</a:t>
            </a:r>
            <a:endParaRPr lang="ru-RU" dirty="0">
              <a:solidFill>
                <a:srgbClr val="D66508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84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b="1" smtClean="0">
                <a:solidFill>
                  <a:srgbClr val="1F497D"/>
                </a:solidFill>
              </a:rPr>
              <a:t>СПАСИБО   ЗА   ВНИМАНИЕ  !</a:t>
            </a:r>
            <a:br>
              <a:rPr lang="ru-RU" sz="2200" b="1" smtClean="0">
                <a:solidFill>
                  <a:srgbClr val="1F497D"/>
                </a:solidFill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Управляющий партнер ГК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SPG</a:t>
            </a:r>
            <a:b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к.э.н.</a:t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Ольга Самоварова</a:t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(812)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313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samovarova@spg-group.ru</a:t>
            </a: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www.spg-group.ru</a:t>
            </a:r>
            <a:b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 – Москва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98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2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8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D66508"/>
                </a:solidFill>
              </a:rPr>
              <a:t>Потенциал импортозамещения  - рынок для субъектов МСП</a:t>
            </a:r>
            <a:endParaRPr lang="ru-RU" dirty="0">
              <a:solidFill>
                <a:srgbClr val="D66508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8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0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D66508"/>
                </a:solidFill>
              </a:rPr>
              <a:t>Одна из  актуальных целей  госпредприятия-  </a:t>
            </a:r>
            <a:br>
              <a:rPr lang="ru-RU" smtClean="0">
                <a:solidFill>
                  <a:srgbClr val="D66508"/>
                </a:solidFill>
              </a:rPr>
            </a:br>
            <a:r>
              <a:rPr lang="ru-RU" smtClean="0">
                <a:solidFill>
                  <a:srgbClr val="D66508"/>
                </a:solidFill>
              </a:rPr>
              <a:t>удовлетворить спрос  на  сотрудничество с  субъектами  МСП</a:t>
            </a:r>
            <a:endParaRPr lang="ru-RU" dirty="0">
              <a:solidFill>
                <a:srgbClr val="D66508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5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D66508"/>
                </a:solidFill>
              </a:rPr>
              <a:t>ПРИМЕР - "Транснефть" планирует увеличить долю закупок у малого и среднего бизнеса до 17,5%</a:t>
            </a:r>
            <a:endParaRPr lang="ru-RU" dirty="0">
              <a:solidFill>
                <a:srgbClr val="D66508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96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D66508"/>
                </a:solidFill>
              </a:rPr>
              <a:t>В ближайшей перспективе - существенный рост спроса </a:t>
            </a:r>
            <a:br>
              <a:rPr lang="ru-RU" smtClean="0">
                <a:solidFill>
                  <a:srgbClr val="D66508"/>
                </a:solidFill>
              </a:rPr>
            </a:br>
            <a:r>
              <a:rPr lang="ru-RU" smtClean="0">
                <a:solidFill>
                  <a:srgbClr val="D66508"/>
                </a:solidFill>
              </a:rPr>
              <a:t>на открытые  инновации</a:t>
            </a:r>
            <a:endParaRPr lang="ru-RU" dirty="0">
              <a:solidFill>
                <a:srgbClr val="D66508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14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D66508"/>
                </a:solidFill>
              </a:rPr>
              <a:t>Барьеры на пути внедрения открытых инноваций </a:t>
            </a:r>
            <a:br>
              <a:rPr lang="ru-RU" smtClean="0">
                <a:solidFill>
                  <a:srgbClr val="D66508"/>
                </a:solidFill>
              </a:rPr>
            </a:br>
            <a:r>
              <a:rPr lang="ru-RU" smtClean="0">
                <a:solidFill>
                  <a:srgbClr val="D66508"/>
                </a:solidFill>
              </a:rPr>
              <a:t>на госпредприятиях</a:t>
            </a:r>
            <a:endParaRPr lang="ru-RU" dirty="0">
              <a:solidFill>
                <a:srgbClr val="D66508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791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Программы инновационного развития   предприятий с государственным  участием как драйвер для развития  малых и средних инновационных предприятий  в рамках кластерных инициатив</vt:lpstr>
      <vt:lpstr>Презентация PowerPoint</vt:lpstr>
      <vt:lpstr>Презентация PowerPoint</vt:lpstr>
      <vt:lpstr>Потенциал импортозамещения  - рынок для субъектов МСП</vt:lpstr>
      <vt:lpstr>Презентация PowerPoint</vt:lpstr>
      <vt:lpstr>Одна из  актуальных целей  госпредприятия-   удовлетворить спрос  на  сотрудничество с  субъектами  МСП</vt:lpstr>
      <vt:lpstr>ПРИМЕР - "Транснефть" планирует увеличить долю закупок у малого и среднего бизнеса до 17,5%</vt:lpstr>
      <vt:lpstr>В ближайшей перспективе - существенный рост спроса  на открытые  инновации</vt:lpstr>
      <vt:lpstr>Барьеры на пути внедрения открытых инноваций  на госпредприятиях</vt:lpstr>
      <vt:lpstr>Актуальная задача для инновационных кластеров</vt:lpstr>
      <vt:lpstr>Стадии развития инновационной работы на предприятиях</vt:lpstr>
      <vt:lpstr>Сотрудничество между кластерами и госпредпряитиями взаимовыгодно</vt:lpstr>
      <vt:lpstr>СПАСИБО   ЗА   ВНИМАНИЕ  !  Управляющий партнер ГК SPG к.э.н. Ольга Самоварова   +7 (812)  313 -31-21 ; samovarova@spg-group.ru  www.spg-group.ru Санкт-Петербург – Москва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Программы инновационного развития   предприятий с государственным  участием как драйвер для развития  малых и средних инновационных предприятий  в рамках кластерных инициатив</dc:title>
  <dc:creator>Самоварова Ольга Владимировна</dc:creator>
  <cp:lastModifiedBy>Самоварова Ольга Владимировна</cp:lastModifiedBy>
  <cp:revision>1</cp:revision>
  <dcterms:created xsi:type="dcterms:W3CDTF">2015-12-22T22:07:56Z</dcterms:created>
  <dcterms:modified xsi:type="dcterms:W3CDTF">2015-12-22T22:07:56Z</dcterms:modified>
</cp:coreProperties>
</file>